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9" r:id="rId4"/>
    <p:sldId id="261" r:id="rId5"/>
    <p:sldId id="267" r:id="rId6"/>
    <p:sldId id="262" r:id="rId7"/>
    <p:sldId id="268" r:id="rId8"/>
    <p:sldId id="264" r:id="rId9"/>
    <p:sldId id="265" r:id="rId10"/>
    <p:sldId id="266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96443E-EB92-4D8E-B1FC-8A1BF2A7B2C3}" v="36" dt="2025-07-03T17:12:51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0970"/>
            <a:ext cx="7772400" cy="1470025"/>
          </a:xfrm>
        </p:spPr>
        <p:txBody>
          <a:bodyPr>
            <a:noAutofit/>
          </a:bodyPr>
          <a:lstStyle/>
          <a:p>
            <a:r>
              <a:rPr lang="en-US" sz="2400">
                <a:latin typeface="Amasis MT Pro Black" panose="02040A04050005020304" pitchFamily="18" charset="0"/>
              </a:rPr>
              <a:t>Sistem integrat</a:t>
            </a:r>
            <a:r>
              <a:rPr lang="ro-RO" sz="2400">
                <a:latin typeface="Amasis MT Pro Black" panose="02040A04050005020304" pitchFamily="18" charset="0"/>
              </a:rPr>
              <a:t> de comunicație vehicul-infrastructură (V2I). Automobil autonom cu funcție de recunoaștere a semnelor rutiere și interfață Android.</a:t>
            </a:r>
            <a:endParaRPr sz="2400">
              <a:latin typeface="Amasis MT Pro Black" panose="02040A040500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4957072"/>
            <a:ext cx="7086600" cy="175260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/>
                </a:solidFill>
                <a:latin typeface="Aptos Black" panose="020B0004020202020204" pitchFamily="34" charset="0"/>
              </a:rPr>
              <a:t>Student: </a:t>
            </a:r>
            <a:r>
              <a:rPr sz="2000">
                <a:solidFill>
                  <a:schemeClr val="tx1"/>
                </a:solidFill>
                <a:latin typeface="Aptos Black" panose="020B0004020202020204" pitchFamily="34" charset="0"/>
              </a:rPr>
              <a:t>Mihăilă Bogdan</a:t>
            </a:r>
            <a:r>
              <a:rPr lang="en-US" sz="2000">
                <a:solidFill>
                  <a:schemeClr val="tx1"/>
                </a:solidFill>
                <a:latin typeface="Aptos Black" panose="020B0004020202020204" pitchFamily="34" charset="0"/>
              </a:rPr>
              <a:t>-</a:t>
            </a:r>
            <a:r>
              <a:rPr sz="2000">
                <a:solidFill>
                  <a:schemeClr val="tx1"/>
                </a:solidFill>
                <a:latin typeface="Aptos Black" panose="020B0004020202020204" pitchFamily="34" charset="0"/>
              </a:rPr>
              <a:t>Iulian</a:t>
            </a:r>
          </a:p>
          <a:p>
            <a:r>
              <a:rPr sz="2000" err="1">
                <a:solidFill>
                  <a:schemeClr val="tx1"/>
                </a:solidFill>
                <a:latin typeface="Aptos Black" panose="020B0004020202020204" pitchFamily="34" charset="0"/>
              </a:rPr>
              <a:t>Coordonator</a:t>
            </a:r>
            <a:r>
              <a:rPr sz="2000">
                <a:solidFill>
                  <a:schemeClr val="tx1"/>
                </a:solidFill>
                <a:latin typeface="Aptos Black" panose="020B0004020202020204" pitchFamily="34" charset="0"/>
              </a:rPr>
              <a:t>:</a:t>
            </a:r>
            <a:r>
              <a:rPr lang="en-US" sz="200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Aptos Black" panose="020B0004020202020204" pitchFamily="34" charset="0"/>
              </a:rPr>
              <a:t>S.l.dr.ing.Corneliu</a:t>
            </a:r>
            <a:r>
              <a:rPr lang="en-US" sz="2000">
                <a:solidFill>
                  <a:schemeClr val="tx1"/>
                </a:solidFill>
                <a:latin typeface="Aptos Black" panose="020B0004020202020204" pitchFamily="34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Aptos Black" panose="020B0004020202020204" pitchFamily="34" charset="0"/>
              </a:rPr>
              <a:t>Buzduga</a:t>
            </a:r>
            <a:endParaRPr lang="en-US" sz="2000">
              <a:solidFill>
                <a:schemeClr val="tx1"/>
              </a:solidFill>
              <a:latin typeface="Aptos Black" panose="020B0004020202020204" pitchFamily="34" charset="0"/>
            </a:endParaRPr>
          </a:p>
          <a:p>
            <a:endParaRPr sz="2000">
              <a:solidFill>
                <a:schemeClr val="tx1"/>
              </a:solidFill>
              <a:latin typeface="Aptos Black" panose="020B0004020202020204" pitchFamily="34" charset="0"/>
            </a:endParaRPr>
          </a:p>
        </p:txBody>
      </p:sp>
      <p:pic>
        <p:nvPicPr>
          <p:cNvPr id="1028" name="Picture 4" descr="Universitatea „Ștefan cel Mare” din Suceava – Una dintre cele mai dinamice  universități din Europa de Est">
            <a:extLst>
              <a:ext uri="{FF2B5EF4-FFF2-40B4-BE49-F238E27FC236}">
                <a16:creationId xmlns:a16="http://schemas.microsoft.com/office/drawing/2014/main" id="{AE52C201-B851-CD6A-38F2-D41809E0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8" y="162178"/>
            <a:ext cx="1108103" cy="12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err="1">
                <a:latin typeface="Amasis MT Pro Black" panose="02040A04050005020304" pitchFamily="18" charset="0"/>
              </a:rPr>
              <a:t>Direcții</a:t>
            </a:r>
            <a:r>
              <a:rPr sz="3600">
                <a:latin typeface="Amasis MT Pro Black" panose="02040A04050005020304" pitchFamily="18" charset="0"/>
              </a:rPr>
              <a:t> </a:t>
            </a:r>
            <a:r>
              <a:rPr sz="3600" err="1">
                <a:latin typeface="Amasis MT Pro Black" panose="02040A04050005020304" pitchFamily="18" charset="0"/>
              </a:rPr>
              <a:t>viitoare</a:t>
            </a:r>
            <a:r>
              <a:rPr sz="3600">
                <a:latin typeface="Amasis MT Pro Black" panose="02040A04050005020304" pitchFamily="18" charset="0"/>
              </a:rPr>
              <a:t> </a:t>
            </a:r>
            <a:r>
              <a:rPr lang="ro-RO" sz="3600">
                <a:latin typeface="Amasis MT Pro Black" panose="02040A04050005020304" pitchFamily="18" charset="0"/>
              </a:rPr>
              <a:t>de dezvoltare</a:t>
            </a:r>
            <a:endParaRPr sz="3600"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/>
          <a:lstStyle/>
          <a:p>
            <a:endParaRPr/>
          </a:p>
          <a:p>
            <a:pPr>
              <a:defRPr sz="2000"/>
            </a:pPr>
            <a:r>
              <a:rPr lang="ro-RO"/>
              <a:t>Îmbunătățirea aplicației Android</a:t>
            </a:r>
            <a:r>
              <a:rPr lang="en-US"/>
              <a:t>;</a:t>
            </a:r>
            <a:endParaRPr lang="ro-RO"/>
          </a:p>
          <a:p>
            <a:pPr>
              <a:defRPr sz="2000"/>
            </a:pPr>
            <a:r>
              <a:rPr lang="ro-RO"/>
              <a:t>Adăugarea unei camere video </a:t>
            </a:r>
            <a:r>
              <a:rPr lang="en-US"/>
              <a:t>;</a:t>
            </a:r>
            <a:endParaRPr lang="ro-RO"/>
          </a:p>
          <a:p>
            <a:pPr>
              <a:defRPr sz="2000"/>
            </a:pPr>
            <a:r>
              <a:rPr lang="ro-RO"/>
              <a:t>Integrarea algoritmilor AI</a:t>
            </a:r>
            <a:r>
              <a:rPr lang="en-US"/>
              <a:t>;</a:t>
            </a:r>
            <a:endParaRPr lang="ro-RO"/>
          </a:p>
          <a:p>
            <a:pPr>
              <a:defRPr sz="2000"/>
            </a:pPr>
            <a:r>
              <a:rPr lang="ro-RO"/>
              <a:t>Evoluția spre nivelul 5 de autonomie</a:t>
            </a:r>
            <a:r>
              <a:rPr lang="en-US"/>
              <a:t>;</a:t>
            </a:r>
            <a:endParaRPr/>
          </a:p>
          <a:p>
            <a:pPr>
              <a:defRPr sz="2000"/>
            </a:pPr>
            <a:r>
              <a:t>Management </a:t>
            </a:r>
            <a:r>
              <a:rPr lang="ro-RO"/>
              <a:t>robust </a:t>
            </a:r>
            <a:r>
              <a:t>al </a:t>
            </a:r>
            <a:r>
              <a:rPr err="1"/>
              <a:t>energiei</a:t>
            </a:r>
            <a:r>
              <a:t> </a:t>
            </a:r>
            <a:r>
              <a:rPr lang="ro-RO"/>
              <a:t>și resurselor</a:t>
            </a:r>
            <a:r>
              <a:rPr lang="en-US"/>
              <a:t>.</a:t>
            </a:r>
            <a:endParaRPr lang="ro-RO"/>
          </a:p>
        </p:txBody>
      </p:sp>
      <p:pic>
        <p:nvPicPr>
          <p:cNvPr id="5" name="Picture 4" descr="A group of people standing around a device&#10;&#10;AI-generated content may be incorrect.">
            <a:extLst>
              <a:ext uri="{FF2B5EF4-FFF2-40B4-BE49-F238E27FC236}">
                <a16:creationId xmlns:a16="http://schemas.microsoft.com/office/drawing/2014/main" id="{C6660F04-54EF-D092-CAED-9078CC71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434181"/>
            <a:ext cx="4848301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9669A-7476-52B4-4EF5-2BB0725AB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79BE-543B-1954-1963-BE74A4059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ro-RO" sz="3600">
                <a:latin typeface="Amasis MT Pro Black" panose="02040A04050005020304" pitchFamily="18" charset="0"/>
              </a:rPr>
              <a:t>Vă mulțumesc!</a:t>
            </a:r>
            <a:endParaRPr sz="3600"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7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ABB1D0-138D-4D36-AD24-2BFC3AB0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B6D65A9-7D7C-3EC8-71C8-C787B9FC4296}"/>
              </a:ext>
            </a:extLst>
          </p:cNvPr>
          <p:cNvSpPr txBox="1">
            <a:spLocks/>
          </p:cNvSpPr>
          <p:nvPr/>
        </p:nvSpPr>
        <p:spPr>
          <a:xfrm>
            <a:off x="1428676" y="350196"/>
            <a:ext cx="6286648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3500">
                <a:latin typeface="Amasis MT Pro Black" panose="02040A04050005020304" pitchFamily="18" charset="0"/>
              </a:rPr>
              <a:t>Motivația alegerii temei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94DD0-CAC1-4A62-5416-D7CADEB7FBC2}"/>
              </a:ext>
            </a:extLst>
          </p:cNvPr>
          <p:cNvSpPr txBox="1"/>
          <p:nvPr/>
        </p:nvSpPr>
        <p:spPr>
          <a:xfrm>
            <a:off x="685800" y="2743200"/>
            <a:ext cx="7772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Rezolvarea</a:t>
            </a:r>
            <a:r>
              <a:rPr lang="ro-RO"/>
              <a:t> unei probleme reale</a:t>
            </a:r>
            <a:r>
              <a:rPr lang="en-US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Testarea</a:t>
            </a:r>
            <a:r>
              <a:rPr lang="en-US"/>
              <a:t> </a:t>
            </a:r>
            <a:r>
              <a:rPr lang="en-US" err="1"/>
              <a:t>comunica</a:t>
            </a:r>
            <a:r>
              <a:rPr lang="ro-RO"/>
              <a:t>ției Vehicul-Infrastructură (V2I) la scară redusă</a:t>
            </a:r>
            <a:r>
              <a:rPr lang="en-US"/>
              <a:t>;</a:t>
            </a:r>
            <a:endParaRPr lang="ro-R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/>
              <a:t>Explorarea tehnologiilor emergente din domeniul IoT și sistemelor embedded</a:t>
            </a:r>
            <a:r>
              <a:rPr lang="en-US"/>
              <a:t>;</a:t>
            </a:r>
            <a:endParaRPr lang="ro-R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Dezvoltarea unei soluții scalabile</a:t>
            </a:r>
            <a:r>
              <a:rPr lang="en-US"/>
              <a:t>;</a:t>
            </a:r>
            <a:endParaRPr lang="ro-R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Potențialul de aplicare în </a:t>
            </a:r>
            <a:r>
              <a:rPr lang="ro-RO"/>
              <a:t>viața reală.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1050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ro-RO" sz="3500">
                <a:latin typeface="Amasis MT Pro Black" panose="02040A04050005020304" pitchFamily="18" charset="0"/>
              </a:rPr>
              <a:t>Obiective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675091"/>
            <a:ext cx="4038600" cy="3793817"/>
          </a:xfrm>
        </p:spPr>
        <p:txBody>
          <a:bodyPr anchor="ctr">
            <a:normAutofit lnSpcReduction="10000"/>
          </a:bodyPr>
          <a:lstStyle/>
          <a:p>
            <a:endParaRPr lang="ro-RO" sz="1700"/>
          </a:p>
          <a:p>
            <a:pPr>
              <a:defRPr sz="2000"/>
            </a:pPr>
            <a:r>
              <a:rPr lang="ro-RO" sz="1700"/>
              <a:t>Dezvoltarea unui vehicul la scară redusă (Elysium RC)</a:t>
            </a:r>
            <a:r>
              <a:rPr lang="en-US" sz="1700"/>
              <a:t>;</a:t>
            </a:r>
            <a:endParaRPr lang="ro-RO" sz="1700"/>
          </a:p>
          <a:p>
            <a:pPr>
              <a:defRPr sz="2000"/>
            </a:pPr>
            <a:r>
              <a:rPr lang="ro-RO" sz="1700"/>
              <a:t>Control de la distanță prin aplicație mobilă Android </a:t>
            </a:r>
            <a:r>
              <a:rPr lang="en-US" sz="1700"/>
              <a:t>;</a:t>
            </a:r>
            <a:endParaRPr lang="ro-RO" sz="1700"/>
          </a:p>
          <a:p>
            <a:pPr>
              <a:defRPr sz="2000"/>
            </a:pPr>
            <a:r>
              <a:rPr lang="ro-RO" sz="1700"/>
              <a:t>Comunicare Vehicul-Infrastructură (V2I) prin RFID și Bluetooth</a:t>
            </a:r>
            <a:r>
              <a:rPr lang="en-US" sz="1700"/>
              <a:t>;</a:t>
            </a:r>
            <a:endParaRPr lang="ro-RO" sz="1700"/>
          </a:p>
          <a:p>
            <a:pPr>
              <a:defRPr sz="2000"/>
            </a:pPr>
            <a:r>
              <a:rPr lang="ro-RO" sz="1700"/>
              <a:t>Detecția obstacolelor în timp real</a:t>
            </a:r>
            <a:r>
              <a:rPr lang="en-US" sz="1700"/>
              <a:t>;</a:t>
            </a:r>
            <a:endParaRPr lang="ro-RO" sz="1700"/>
          </a:p>
          <a:p>
            <a:pPr>
              <a:defRPr sz="2000"/>
            </a:pPr>
            <a:r>
              <a:rPr lang="ro-RO" sz="1700"/>
              <a:t>Înregistrarea unui traseu și reproducerea acestuia</a:t>
            </a:r>
            <a:r>
              <a:rPr lang="en-US" sz="1700"/>
              <a:t>;</a:t>
            </a:r>
            <a:endParaRPr lang="ro-RO" sz="1700"/>
          </a:p>
          <a:p>
            <a:pPr>
              <a:defRPr sz="2000"/>
            </a:pPr>
            <a:r>
              <a:rPr lang="ro-RO" sz="1700"/>
              <a:t>Demonstrarea autonomiei de grad 3-4</a:t>
            </a:r>
            <a:r>
              <a:rPr lang="en-US" sz="1700"/>
              <a:t>;</a:t>
            </a:r>
            <a:endParaRPr lang="ro-RO" sz="1700"/>
          </a:p>
          <a:p>
            <a:pPr>
              <a:defRPr sz="2000"/>
            </a:pPr>
            <a:r>
              <a:rPr lang="ro-RO" sz="1700"/>
              <a:t>Adaptarea vehiculului la condiții noi de trafic în mod automat</a:t>
            </a:r>
            <a:r>
              <a:rPr lang="en-US" sz="1700"/>
              <a:t>.</a:t>
            </a:r>
            <a:endParaRPr lang="ro-RO" sz="1700"/>
          </a:p>
          <a:p>
            <a:pPr marL="0" indent="0">
              <a:buNone/>
              <a:defRPr sz="2000"/>
            </a:pPr>
            <a:endParaRPr lang="ro-RO" sz="1700"/>
          </a:p>
        </p:txBody>
      </p:sp>
      <p:pic>
        <p:nvPicPr>
          <p:cNvPr id="7" name="Picture 6" descr="A toy car with wheels&#10;&#10;AI-generated content may be incorrect.">
            <a:extLst>
              <a:ext uri="{FF2B5EF4-FFF2-40B4-BE49-F238E27FC236}">
                <a16:creationId xmlns:a16="http://schemas.microsoft.com/office/drawing/2014/main" id="{979A2DC3-740F-59F8-3600-1AA4AB394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82" y="194546"/>
            <a:ext cx="48496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3200" err="1">
                <a:latin typeface="Amasis MT Pro Black" panose="02040A04050005020304" pitchFamily="18" charset="0"/>
              </a:rPr>
              <a:t>Arhitectura</a:t>
            </a:r>
            <a:r>
              <a:rPr sz="3200">
                <a:latin typeface="Amasis MT Pro Black" panose="02040A04050005020304" pitchFamily="18" charset="0"/>
              </a:rPr>
              <a:t> hardware</a:t>
            </a:r>
            <a:r>
              <a:rPr lang="ro-RO" sz="3200">
                <a:latin typeface="Amasis MT Pro Black" panose="02040A04050005020304" pitchFamily="18" charset="0"/>
              </a:rPr>
              <a:t> – schema bloc</a:t>
            </a:r>
            <a:endParaRPr sz="3200">
              <a:latin typeface="Amasis MT Pro Black" panose="02040A04050005020304" pitchFamily="18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D82388-5A12-C2D1-B047-BE04C8DA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51" r="4127" b="34005"/>
          <a:stretch>
            <a:fillRect/>
          </a:stretch>
        </p:blipFill>
        <p:spPr>
          <a:xfrm>
            <a:off x="1485900" y="1417638"/>
            <a:ext cx="6172199" cy="49579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461982-0AA9-79D5-DE09-DC49FB0BB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5C91-8D02-5104-AD05-91642FE0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2400" err="1">
                <a:latin typeface="Amasis MT Pro Black" panose="02040A04050005020304" pitchFamily="18" charset="0"/>
              </a:rPr>
              <a:t>Arhitectura</a:t>
            </a:r>
            <a:r>
              <a:rPr sz="2400">
                <a:latin typeface="Amasis MT Pro Black" panose="02040A04050005020304" pitchFamily="18" charset="0"/>
              </a:rPr>
              <a:t> hardware</a:t>
            </a:r>
            <a:r>
              <a:rPr lang="ro-RO" sz="2400">
                <a:latin typeface="Amasis MT Pro Black" panose="02040A04050005020304" pitchFamily="18" charset="0"/>
              </a:rPr>
              <a:t> – imagine de ansamblu</a:t>
            </a:r>
            <a:endParaRPr sz="2400">
              <a:latin typeface="Amasis MT Pro Black" panose="02040A04050005020304" pitchFamily="18" charset="0"/>
            </a:endParaRPr>
          </a:p>
        </p:txBody>
      </p:sp>
      <p:pic>
        <p:nvPicPr>
          <p:cNvPr id="5" name="Picture 4" descr="A close up of a machine&#10;&#10;AI-generated content may be incorrect.">
            <a:extLst>
              <a:ext uri="{FF2B5EF4-FFF2-40B4-BE49-F238E27FC236}">
                <a16:creationId xmlns:a16="http://schemas.microsoft.com/office/drawing/2014/main" id="{FBF302F8-45E3-2236-44FF-913D8B41E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5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2800" err="1">
                <a:latin typeface="Amasis MT Pro Black" panose="02040A04050005020304" pitchFamily="18" charset="0"/>
              </a:rPr>
              <a:t>Arhitectura</a:t>
            </a:r>
            <a:r>
              <a:rPr sz="2800">
                <a:latin typeface="Amasis MT Pro Black" panose="02040A04050005020304" pitchFamily="18" charset="0"/>
              </a:rPr>
              <a:t> software</a:t>
            </a:r>
            <a:r>
              <a:rPr lang="ro-RO" sz="2800">
                <a:latin typeface="Amasis MT Pro Black" panose="02040A04050005020304" pitchFamily="18" charset="0"/>
              </a:rPr>
              <a:t> – aplicația Android</a:t>
            </a:r>
            <a:endParaRPr sz="2800">
              <a:latin typeface="Amasis MT Pro Black" panose="02040A04050005020304" pitchFamily="18" charset="0"/>
            </a:endParaRPr>
          </a:p>
        </p:txBody>
      </p:sp>
      <p:pic>
        <p:nvPicPr>
          <p:cNvPr id="8" name="Picture 7" descr="A screenshot of a game&#10;&#10;AI-generated content may be incorrect.">
            <a:extLst>
              <a:ext uri="{FF2B5EF4-FFF2-40B4-BE49-F238E27FC236}">
                <a16:creationId xmlns:a16="http://schemas.microsoft.com/office/drawing/2014/main" id="{2A8DD94D-1AD6-C39D-A71C-87A2A108B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81000"/>
            <a:ext cx="6858000" cy="970075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DBD20-1EEB-E27C-E57B-02B4AC4BB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389B-F918-135E-428F-9B7B245A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800">
                <a:latin typeface="Amasis MT Pro Black" panose="02040A04050005020304" pitchFamily="18" charset="0"/>
              </a:rPr>
              <a:t>Comunicația V2I (vehicul-infrastructură)</a:t>
            </a:r>
            <a:endParaRPr sz="2800">
              <a:latin typeface="Amasis MT Pro Black" panose="02040A040500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7B80A7-84B1-595F-E905-74DE4F62D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752600"/>
            <a:ext cx="5334000" cy="3916362"/>
          </a:xfrm>
        </p:spPr>
        <p:txBody>
          <a:bodyPr>
            <a:normAutofit/>
          </a:bodyPr>
          <a:lstStyle/>
          <a:p>
            <a:pPr>
              <a:defRPr sz="1800"/>
            </a:pPr>
            <a:r>
              <a:rPr lang="ro-RO" sz="1800"/>
              <a:t>Este realizată de către modulul YRM1003</a:t>
            </a:r>
            <a:r>
              <a:rPr lang="en-US" sz="1800"/>
              <a:t>;</a:t>
            </a:r>
            <a:endParaRPr lang="ro-RO" sz="1800"/>
          </a:p>
          <a:p>
            <a:pPr>
              <a:defRPr sz="1800"/>
            </a:pPr>
            <a:r>
              <a:rPr lang="ro-RO" sz="1800"/>
              <a:t>Poate citi tag-uri RFID UHF de la aproximativ 1,5m</a:t>
            </a:r>
            <a:r>
              <a:rPr lang="en-US" sz="1800"/>
              <a:t>.</a:t>
            </a:r>
            <a:endParaRPr lang="ro-RO" sz="1800"/>
          </a:p>
        </p:txBody>
      </p:sp>
      <p:pic>
        <p:nvPicPr>
          <p:cNvPr id="4" name="Picture 3" descr="A stop sign on a stand&#10;&#10;AI-generated content may be incorrect.">
            <a:extLst>
              <a:ext uri="{FF2B5EF4-FFF2-40B4-BE49-F238E27FC236}">
                <a16:creationId xmlns:a16="http://schemas.microsoft.com/office/drawing/2014/main" id="{EA33151F-B987-8619-BDC7-F84497EFE3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34" t="25555" r="20000" b="22222"/>
          <a:stretch>
            <a:fillRect/>
          </a:stretch>
        </p:blipFill>
        <p:spPr>
          <a:xfrm>
            <a:off x="668942" y="1752600"/>
            <a:ext cx="2819400" cy="358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lose-up of a machine">
            <a:extLst>
              <a:ext uri="{FF2B5EF4-FFF2-40B4-BE49-F238E27FC236}">
                <a16:creationId xmlns:a16="http://schemas.microsoft.com/office/drawing/2014/main" id="{C0A16A4B-B39F-AA94-9C85-8C5AFA24EB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28" t="9231" r="-82" b="5385"/>
          <a:stretch>
            <a:fillRect/>
          </a:stretch>
        </p:blipFill>
        <p:spPr>
          <a:xfrm>
            <a:off x="3884140" y="2667000"/>
            <a:ext cx="4728519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8518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3200" err="1">
                <a:latin typeface="Amasis MT Pro Black" panose="02040A04050005020304" pitchFamily="18" charset="0"/>
              </a:rPr>
              <a:t>Probleme</a:t>
            </a:r>
            <a:r>
              <a:rPr sz="3200">
                <a:latin typeface="Amasis MT Pro Black" panose="02040A04050005020304" pitchFamily="18" charset="0"/>
              </a:rPr>
              <a:t> </a:t>
            </a:r>
            <a:r>
              <a:rPr sz="3200" err="1">
                <a:latin typeface="Amasis MT Pro Black" panose="02040A04050005020304" pitchFamily="18" charset="0"/>
              </a:rPr>
              <a:t>metodologice</a:t>
            </a:r>
            <a:r>
              <a:rPr sz="3200">
                <a:latin typeface="Amasis MT Pro Black" panose="02040A04050005020304" pitchFamily="18" charset="0"/>
              </a:rPr>
              <a:t> &amp; </a:t>
            </a:r>
            <a:r>
              <a:rPr sz="3200" err="1">
                <a:latin typeface="Amasis MT Pro Black" panose="02040A04050005020304" pitchFamily="18" charset="0"/>
              </a:rPr>
              <a:t>tehnice</a:t>
            </a:r>
            <a:endParaRPr sz="3200"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09801"/>
            <a:ext cx="6679301" cy="3276600"/>
          </a:xfrm>
        </p:spPr>
        <p:txBody>
          <a:bodyPr/>
          <a:lstStyle/>
          <a:p>
            <a:pPr>
              <a:defRPr sz="2000"/>
            </a:pPr>
            <a:r>
              <a:rPr lang="ro-RO" noProof="0"/>
              <a:t>Lipsa documentației pentru modulul YRM</a:t>
            </a:r>
            <a:r>
              <a:rPr lang="en-US" noProof="0"/>
              <a:t>;</a:t>
            </a:r>
            <a:endParaRPr lang="ro-RO" noProof="0"/>
          </a:p>
          <a:p>
            <a:pPr>
              <a:defRPr sz="2000"/>
            </a:pPr>
            <a:r>
              <a:rPr lang="ro-RO" noProof="0"/>
              <a:t>Interferențe între senzorii ultrasonici</a:t>
            </a:r>
            <a:r>
              <a:rPr lang="en-US" noProof="0"/>
              <a:t>;</a:t>
            </a:r>
            <a:endParaRPr lang="ro-RO" noProof="0"/>
          </a:p>
          <a:p>
            <a:pPr>
              <a:defRPr sz="2000"/>
            </a:pPr>
            <a:r>
              <a:rPr lang="ro-RO"/>
              <a:t>Interferențe între senzorii ultrasonici si modulul YRM</a:t>
            </a:r>
            <a:r>
              <a:rPr lang="en-US"/>
              <a:t>;</a:t>
            </a:r>
            <a:endParaRPr lang="ro-RO" noProof="0"/>
          </a:p>
          <a:p>
            <a:pPr>
              <a:defRPr sz="2000"/>
            </a:pPr>
            <a:r>
              <a:rPr lang="ro-RO" noProof="0"/>
              <a:t>Optimizarea consumului energetic</a:t>
            </a:r>
            <a:r>
              <a:rPr lang="en-US" noProof="0"/>
              <a:t>;</a:t>
            </a:r>
            <a:endParaRPr lang="ro-RO" noProof="0"/>
          </a:p>
          <a:p>
            <a:pPr>
              <a:defRPr sz="2000"/>
            </a:pPr>
            <a:r>
              <a:rPr lang="ro-RO" noProof="0"/>
              <a:t>Calibrare </a:t>
            </a:r>
            <a:r>
              <a:rPr lang="ro-RO" noProof="0" err="1"/>
              <a:t>encoder</a:t>
            </a:r>
            <a:r>
              <a:rPr lang="ro-RO" noProof="0"/>
              <a:t> rotative</a:t>
            </a:r>
            <a:r>
              <a:rPr lang="en-US" noProof="0"/>
              <a:t>.</a:t>
            </a:r>
            <a:endParaRPr lang="ro-RO" noProof="0"/>
          </a:p>
          <a:p>
            <a:pPr>
              <a:defRPr sz="2000"/>
            </a:pPr>
            <a:endParaRPr lang="ro-RO" noProof="0"/>
          </a:p>
          <a:p>
            <a:pPr>
              <a:defRPr sz="2000"/>
            </a:pPr>
            <a:endParaRPr lang="ro-RO" noProof="0"/>
          </a:p>
          <a:p>
            <a:pPr marL="0" indent="0">
              <a:buNone/>
              <a:defRPr sz="2000"/>
            </a:pPr>
            <a:endParaRPr lang="ro-RO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err="1">
                <a:latin typeface="Amasis MT Pro Black" panose="02040A04050005020304" pitchFamily="18" charset="0"/>
              </a:rPr>
              <a:t>Concluzii</a:t>
            </a:r>
            <a:endParaRPr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596" y="1616044"/>
            <a:ext cx="8229600" cy="4525963"/>
          </a:xfrm>
        </p:spPr>
        <p:txBody>
          <a:bodyPr/>
          <a:lstStyle/>
          <a:p>
            <a:endParaRPr/>
          </a:p>
          <a:p>
            <a:pPr>
              <a:defRPr sz="2000"/>
            </a:pPr>
            <a:r>
              <a:rPr lang="ro-RO" sz="2000"/>
              <a:t>Arhitectură hardware distribuită eficient</a:t>
            </a:r>
            <a:r>
              <a:rPr lang="en-US" sz="2000"/>
              <a:t>;</a:t>
            </a:r>
            <a:endParaRPr lang="ro-RO" sz="2000"/>
          </a:p>
          <a:p>
            <a:pPr>
              <a:defRPr sz="2000"/>
            </a:pPr>
            <a:r>
              <a:rPr lang="ro-RO" sz="2000"/>
              <a:t>Administrare eficientă a consumului energetic</a:t>
            </a:r>
            <a:r>
              <a:rPr lang="en-US" sz="2000"/>
              <a:t>;</a:t>
            </a:r>
            <a:endParaRPr lang="ro-RO" sz="2000"/>
          </a:p>
          <a:p>
            <a:pPr>
              <a:defRPr sz="2000"/>
            </a:pPr>
            <a:r>
              <a:rPr lang="ro-RO" sz="2000"/>
              <a:t> Comunicație V2I fiabilă </a:t>
            </a:r>
            <a:r>
              <a:rPr lang="en-US" sz="2000"/>
              <a:t>;</a:t>
            </a:r>
            <a:endParaRPr lang="ro-RO" sz="2000"/>
          </a:p>
          <a:p>
            <a:pPr>
              <a:defRPr sz="2000"/>
            </a:pPr>
            <a:r>
              <a:rPr lang="ro-RO"/>
              <a:t>Rază de acoperire modul YRM de 1-2m</a:t>
            </a:r>
            <a:r>
              <a:rPr lang="en-US"/>
              <a:t>;</a:t>
            </a:r>
            <a:endParaRPr lang="ro-RO"/>
          </a:p>
          <a:p>
            <a:pPr>
              <a:defRPr sz="2000"/>
            </a:pPr>
            <a:r>
              <a:rPr lang="ro-RO"/>
              <a:t>Comunicație Bluetooth stabilă</a:t>
            </a:r>
            <a:r>
              <a:rPr lang="en-US"/>
              <a:t>;</a:t>
            </a:r>
            <a:endParaRPr lang="ro-RO" sz="2000"/>
          </a:p>
          <a:p>
            <a:pPr>
              <a:defRPr sz="2000"/>
            </a:pPr>
            <a:r>
              <a:rPr lang="ro-RO" sz="2000"/>
              <a:t>Sistem scalabil pentru aplicații reale</a:t>
            </a:r>
            <a:r>
              <a:rPr lang="en-US" sz="2000"/>
              <a:t>;</a:t>
            </a:r>
          </a:p>
          <a:p>
            <a:pPr marL="0" indent="0">
              <a:buNone/>
              <a:defRPr sz="2000"/>
            </a:pPr>
            <a:endParaRPr lang="ro-RO" sz="2000"/>
          </a:p>
          <a:p>
            <a:pPr>
              <a:defRPr sz="2000"/>
            </a:pPr>
            <a:endParaRPr lang="ro-R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279</Words>
  <Application>Microsoft Office PowerPoint</Application>
  <PresentationFormat>On-screen Show (4:3)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Amasis MT Pro Black</vt:lpstr>
      <vt:lpstr>Aptos Black</vt:lpstr>
      <vt:lpstr>Arial</vt:lpstr>
      <vt:lpstr>Calibri</vt:lpstr>
      <vt:lpstr>Office Theme</vt:lpstr>
      <vt:lpstr>Sistem integrat de comunicație vehicul-infrastructură (V2I). Automobil autonom cu funcție de recunoaștere a semnelor rutiere și interfață Android.</vt:lpstr>
      <vt:lpstr>PowerPoint Presentation</vt:lpstr>
      <vt:lpstr>Obiective</vt:lpstr>
      <vt:lpstr>Arhitectura hardware – schema bloc</vt:lpstr>
      <vt:lpstr>Arhitectura hardware – imagine de ansamblu</vt:lpstr>
      <vt:lpstr>Arhitectura software – aplicația Android</vt:lpstr>
      <vt:lpstr>Comunicația V2I (vehicul-infrastructură)</vt:lpstr>
      <vt:lpstr>Probleme metodologice &amp; tehnice</vt:lpstr>
      <vt:lpstr>Concluzii</vt:lpstr>
      <vt:lpstr>Direcții viitoare de dezvoltare</vt:lpstr>
      <vt:lpstr>Vă mulțumesc!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Bogdan Mihaila</dc:creator>
  <cp:keywords/>
  <dc:description>generated using python-pptx</dc:description>
  <cp:lastModifiedBy>Mihăilă F.C. Bogdan Iulian</cp:lastModifiedBy>
  <cp:revision>4</cp:revision>
  <dcterms:created xsi:type="dcterms:W3CDTF">2013-01-27T09:14:16Z</dcterms:created>
  <dcterms:modified xsi:type="dcterms:W3CDTF">2025-07-03T17:27:56Z</dcterms:modified>
  <cp:category/>
</cp:coreProperties>
</file>